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docx" ContentType="application/vnd.openxmlformats-officedocument.wordprocessingml.documen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5" r:id="rId6"/>
    <p:sldId id="291" r:id="rId7"/>
    <p:sldId id="292" r:id="rId8"/>
    <p:sldId id="283" r:id="rId9"/>
    <p:sldId id="293" r:id="rId10"/>
    <p:sldId id="296" r:id="rId11"/>
    <p:sldId id="294" r:id="rId12"/>
    <p:sldId id="295" r:id="rId13"/>
    <p:sldId id="297" r:id="rId14"/>
    <p:sldId id="302" r:id="rId15"/>
    <p:sldId id="298" r:id="rId16"/>
    <p:sldId id="261" r:id="rId17"/>
    <p:sldId id="301" r:id="rId18"/>
    <p:sldId id="275" r:id="rId19"/>
    <p:sldId id="277" r:id="rId20"/>
    <p:sldId id="290" r:id="rId21"/>
    <p:sldId id="303" r:id="rId22"/>
    <p:sldId id="305" r:id="rId23"/>
    <p:sldId id="306" r:id="rId24"/>
    <p:sldId id="307" r:id="rId25"/>
    <p:sldId id="262" r:id="rId26"/>
    <p:sldId id="263" r:id="rId27"/>
    <p:sldId id="268" r:id="rId28"/>
    <p:sldId id="308" r:id="rId29"/>
    <p:sldId id="309" r:id="rId30"/>
    <p:sldId id="310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C7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emf"/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6.EPS" TargetMode="External"/><Relationship Id="rId1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1" Type="http://schemas.openxmlformats.org/officeDocument/2006/relationships/package" Target="../embeddings/Document6.docx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15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emf"/><Relationship Id="rId1" Type="http://schemas.openxmlformats.org/officeDocument/2006/relationships/package" Target="../embeddings/Document7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17&#31179;&#20154;&#25945;&#20061;&#19979;&#29289;&#29702;&#23398;&#32451;&#32771;PPT\8wx4.EPS" TargetMode="External"/><Relationship Id="rId1" Type="http://schemas.openxmlformats.org/officeDocument/2006/relationships/image" Target="../media/image22.wmf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emf"/><Relationship Id="rId3" Type="http://schemas.openxmlformats.org/officeDocument/2006/relationships/oleObject" Target="../embeddings/Document8.doc"/><Relationship Id="rId2" Type="http://schemas.openxmlformats.org/officeDocument/2006/relationships/image" Target="file:///F:\16&#26149;\&#29289;&#29702;\&#20154;&#25945;&#29289;&#29702;&#20061;&#19979;&#23398;&#32451;&#32771;&#19977;&#26657;\4XGO11.EPS" TargetMode="External"/><Relationship Id="rId1" Type="http://schemas.openxmlformats.org/officeDocument/2006/relationships/image" Target="../media/image23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2.EPS" TargetMode="External"/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3.EPS" TargetMode="External"/><Relationship Id="rId1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1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4.EPS" TargetMode="External"/><Relationship Id="rId2" Type="http://schemas.openxmlformats.org/officeDocument/2006/relationships/image" Target="../media/image10.wmf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emf"/><Relationship Id="rId7" Type="http://schemas.openxmlformats.org/officeDocument/2006/relationships/oleObject" Target="../embeddings/Document5.doc"/><Relationship Id="rId6" Type="http://schemas.openxmlformats.org/officeDocument/2006/relationships/image" Target="../media/image13.emf"/><Relationship Id="rId5" Type="http://schemas.openxmlformats.org/officeDocument/2006/relationships/oleObject" Target="../embeddings/Document4.doc"/><Relationship Id="rId4" Type="http://schemas.openxmlformats.org/officeDocument/2006/relationships/image" Target="../media/image12.emf"/><Relationship Id="rId3" Type="http://schemas.openxmlformats.org/officeDocument/2006/relationships/oleObject" Target="../embeddings/Document3.doc"/><Relationship Id="rId2" Type="http://schemas.openxmlformats.org/officeDocument/2006/relationships/image" Target="../media/image11.e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Document2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5.EPS" TargetMode="External"/><Relationship Id="rId2" Type="http://schemas.openxmlformats.org/officeDocument/2006/relationships/image" Target="../media/image15.wmf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77224" y="2383663"/>
            <a:ext cx="76211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第十八章  电功率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150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65509" y="1203656"/>
            <a:ext cx="8494714" cy="3662363"/>
            <a:chOff x="158" y="935"/>
            <a:chExt cx="5351" cy="2307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58" y="935"/>
              <a:ext cx="5351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所示，用电动机提起重物。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6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486" y="1395"/>
              <a:ext cx="1764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48" y="2816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39153" y="4856650"/>
            <a:ext cx="9844362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：水流可以对水轮机做功，那么电流是否做功呢？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92650" y="5714341"/>
            <a:ext cx="5213287" cy="59869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电流通过电动机做了功。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13561" y="1069834"/>
            <a:ext cx="11273639" cy="21698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：电流做功的表现形式是多种多样的。电流通过电动机提起重物做了功，那么电流通过电灯时发光，电流通过电炉时发热，算不算做功呢？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684999" y="3214090"/>
            <a:ext cx="10713314" cy="239918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这里，我们应把“功”的概念加以扩大：用电动机移动物体，是电流做功的一种表现。电流使用电器发热、发光，是电流做功的又一种表现。总之，电流做功的现象很多，凡是通过电流引起的任何变化，都是电流做功的表现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648785" y="1068843"/>
            <a:ext cx="10414549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：写出以下情景中能量的转化情况：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电动机转动；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日光灯发光；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用电水壶烧水。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85803" y="2618337"/>
            <a:ext cx="9408345" cy="49244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电能→机械能；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电能→光能；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电能→内能。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739320" y="3410892"/>
            <a:ext cx="5981125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：电流做功的实质是什么？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76337" y="4231991"/>
            <a:ext cx="10613333" cy="119885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电流做功的实质是电能转化为其他形式的能。电流做了多少功，就有多少电能转化为其他形式的能。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2970685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电功的计算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77347" y="1684086"/>
            <a:ext cx="10983928" cy="483164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探究：电流做功与哪些因素有关。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：将两个不同的电动机串联在同一电路中提起重物，比较两个电动机在相同时间的提升相同重物的高低，比较电流做功与电压的关系。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：将两个不同的电动机并联在同一电路中提起重物，比较两个电动机在相同时间内提升相同重物的高低，比较电流做功与电流的关系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04507" y="1213306"/>
            <a:ext cx="10983928" cy="13691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：将同一电动机，在电压和电流相同的情况下，通电不同时间，比较同一重物被提升的高低，比较电流做功与时间的关系。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55415" y="2948412"/>
            <a:ext cx="10878288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问题：电流做功的多少跟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都有关系。具体关系为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657424" y="3083858"/>
            <a:ext cx="1731564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516448" y="3093002"/>
            <a:ext cx="1731564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电压的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高低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65523" y="3742416"/>
            <a:ext cx="2350323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通电时间的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129287" y="3751560"/>
            <a:ext cx="65114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UIt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1670"/>
            <a:chOff x="878" y="1593"/>
            <a:chExt cx="4778" cy="1042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" name="Rectangle 9"/>
          <p:cNvSpPr/>
          <p:nvPr/>
        </p:nvSpPr>
        <p:spPr>
          <a:xfrm>
            <a:off x="746443" y="1901825"/>
            <a:ext cx="2954655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类型一　电能的转化</a:t>
            </a:r>
            <a:endParaRPr lang="zh-CN" altLang="en-US" sz="2400" b="1" dirty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203644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518984" y="2471351"/>
            <a:ext cx="10713308" cy="3892379"/>
            <a:chOff x="518984" y="2471351"/>
            <a:chExt cx="10713308" cy="3892379"/>
          </a:xfrm>
        </p:grpSpPr>
        <p:sp>
          <p:nvSpPr>
            <p:cNvPr id="27650" name="Rectangle 2"/>
            <p:cNvSpPr>
              <a:spLocks noChangeArrowheads="1"/>
            </p:cNvSpPr>
            <p:nvPr/>
          </p:nvSpPr>
          <p:spPr bwMode="auto">
            <a:xfrm>
              <a:off x="518984" y="2471351"/>
              <a:ext cx="10713308" cy="14773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18-1-12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所示的几种用电器工作时，以电能转化成内能为应用目的的是（　　）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7649" name="图片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34681" y="3249828"/>
              <a:ext cx="3750221" cy="3113902"/>
            </a:xfrm>
            <a:prstGeom prst="rect">
              <a:avLst/>
            </a:prstGeom>
            <a:noFill/>
          </p:spPr>
        </p:pic>
      </p:grpSp>
      <p:sp>
        <p:nvSpPr>
          <p:cNvPr id="12" name="Rectangle 60"/>
          <p:cNvSpPr>
            <a:spLocks noChangeArrowheads="1"/>
          </p:cNvSpPr>
          <p:nvPr/>
        </p:nvSpPr>
        <p:spPr bwMode="auto">
          <a:xfrm>
            <a:off x="4304986" y="3303122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14199" y="1575096"/>
            <a:ext cx="10518498" cy="1799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用电器是将电能转化为其他形式的能的装置。常见的用电器可分为两类：一类是将电能全部转化为内能，如电饭煲、电热毯等；另一类是只将一部分电能转化为内能，如电动机、电风扇等。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52145" y="1046798"/>
            <a:ext cx="451758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类型二　</a:t>
            </a:r>
            <a:r>
              <a:rPr lang="en-US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电能表的使用和读数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714" y="2387537"/>
            <a:ext cx="10281870" cy="130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9"/>
          <p:cNvSpPr>
            <a:spLocks noChangeArrowheads="1"/>
          </p:cNvSpPr>
          <p:nvPr/>
        </p:nvSpPr>
        <p:spPr bwMode="auto">
          <a:xfrm>
            <a:off x="8846235" y="3080701"/>
            <a:ext cx="495649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727702" y="4021733"/>
            <a:ext cx="10518498" cy="1198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电能表计数器前后两次示数之差即为这段时间内用电器消耗的电能。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4515980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类型三　有关电能表参数的计算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30194" y="2014151"/>
            <a:ext cx="1084923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王浩观察家里的电能表，看到表盘上标有“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3000 r/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）”字样；晚上正常用电时，他发现转盘每分钟大约转过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转。那么依此估算：他家晚上用电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h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，将消耗多少千瓦时的电能？合多少焦耳？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5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809625" y="1458913"/>
          <a:ext cx="10661650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10668000" imgH="2777490" progId="Word.Document.12">
                  <p:embed/>
                </p:oleObj>
              </mc:Choice>
              <mc:Fallback>
                <p:oleObj name="文档" r:id="rId1" imgW="10668000" imgH="277749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9625" y="1458913"/>
                        <a:ext cx="10661650" cy="2765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65918" y="4318296"/>
            <a:ext cx="10518498" cy="12450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800" dirty="0" smtClean="0"/>
              <a:t> 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3000 r/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en-US" sz="2600" b="1" dirty="0" err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lang="en-US" altLang="zh-CN" sz="2600" b="1" dirty="0" err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en-US" sz="2600" b="1" dirty="0" err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）”表示电路中每消耗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en-US" sz="2600" b="1" dirty="0" err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lang="en-US" altLang="zh-CN" sz="2600" b="1" dirty="0" err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en-US" sz="2600" b="1" dirty="0" err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的电能，电能表的转盘转过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3000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转。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2301265" y="1289142"/>
            <a:ext cx="7988084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3445" y="2559050"/>
            <a:ext cx="4866640" cy="1035050"/>
            <a:chOff x="5407" y="4680"/>
            <a:chExt cx="7664" cy="1630"/>
          </a:xfrm>
        </p:grpSpPr>
        <p:pic>
          <p:nvPicPr>
            <p:cNvPr id="7" name="图片 6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55315" y="3583305"/>
            <a:ext cx="5027930" cy="1007110"/>
            <a:chOff x="5242" y="6930"/>
            <a:chExt cx="7918" cy="1586"/>
          </a:xfrm>
        </p:grpSpPr>
        <p:pic>
          <p:nvPicPr>
            <p:cNvPr id="9" name="图片 8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59104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第十八章  电功率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7805" y="4471670"/>
            <a:ext cx="4866640" cy="1035050"/>
            <a:chOff x="5407" y="4680"/>
            <a:chExt cx="7664" cy="1630"/>
          </a:xfrm>
        </p:grpSpPr>
        <p:pic>
          <p:nvPicPr>
            <p:cNvPr id="10" name="图片 9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11" name="文本框 10">
              <a:hlinkClick r:id="rId5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72690" y="5408930"/>
            <a:ext cx="5028565" cy="1007745"/>
            <a:chOff x="5242" y="6930"/>
            <a:chExt cx="7919" cy="1587"/>
          </a:xfrm>
        </p:grpSpPr>
        <p:pic>
          <p:nvPicPr>
            <p:cNvPr id="13" name="图片 12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14" name="文本框 13">
              <a:hlinkClick r:id="rId6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296908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类型四　电功的理解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04336" y="1804086"/>
            <a:ext cx="9264075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关于电功，下列说法中正确的是（   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．电流做功的过程就是电能转化为动能的过程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．电能表是测量消耗电能多少的仪表，不能测量电功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．千瓦时不是电功的单位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．焦耳是电功的单位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7826661" y="1993306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1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358784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类型五　有关电功的计算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41405" y="1804086"/>
            <a:ext cx="10750378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典例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安徽中考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 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当天空中空气的湿度很大，两块云之间的电压很高时，原先不导电的空气就会变成导体，强大的电流可在瞬间通过天空，形成闪电。某次闪电的放电电流约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1×10</a:t>
            </a:r>
            <a:r>
              <a:rPr kumimoji="0" lang="en-US" altLang="zh-CN" sz="3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，电压约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1.8×10</a:t>
            </a:r>
            <a:r>
              <a:rPr kumimoji="0" lang="en-US" altLang="zh-CN" sz="3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V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，放电时间约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0.01 s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，则这次闪电释放的电能约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J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，合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kumimoji="0" lang="en-US" altLang="zh-CN" sz="3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kW·h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9183" y="4776572"/>
            <a:ext cx="1479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1.8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sz="2400" b="1" baseline="30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9453" y="4739502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5000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433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6054" y="1037967"/>
            <a:ext cx="10972800" cy="4247317"/>
            <a:chOff x="556054" y="1037967"/>
            <a:chExt cx="10972800" cy="4247317"/>
          </a:xfrm>
        </p:grpSpPr>
        <p:sp>
          <p:nvSpPr>
            <p:cNvPr id="17410" name="Rectangle 2"/>
            <p:cNvSpPr>
              <a:spLocks noChangeArrowheads="1"/>
            </p:cNvSpPr>
            <p:nvPr/>
          </p:nvSpPr>
          <p:spPr bwMode="auto">
            <a:xfrm>
              <a:off x="556054" y="1037967"/>
              <a:ext cx="10972800" cy="424731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3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典例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 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如图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18-1-13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所示的电路中，电源电压保持不变，电阻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en-US" altLang="zh-CN" sz="3000" b="1" i="0" u="none" strike="noStrike" cap="none" normalizeH="0" baseline="-25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的阻值为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20 Ω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。闭合开关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S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，电流表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A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的示数为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0.3 A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，电流表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A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的示数为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0.2 A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。求：</a:t>
              </a:r>
              <a:endPara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）电源电压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U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）电阻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的阻值。</a:t>
              </a:r>
              <a:endPara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）通电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10 s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，电流通过电阻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做的功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W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7409" name="图片 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155459" y="2681416"/>
              <a:ext cx="2667514" cy="2310713"/>
            </a:xfrm>
            <a:prstGeom prst="rect">
              <a:avLst/>
            </a:prstGeom>
            <a:noFill/>
          </p:spPr>
        </p:pic>
      </p:grp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75260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82625" y="1724025"/>
          <a:ext cx="10625138" cy="314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10665460" imgH="3171825" progId="Word.Document.12">
                  <p:embed/>
                </p:oleObj>
              </mc:Choice>
              <mc:Fallback>
                <p:oleObj name="文档" r:id="rId1" imgW="10665460" imgH="317182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2625" y="1724025"/>
                        <a:ext cx="10625138" cy="314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10" y="962660"/>
            <a:ext cx="2917190" cy="676910"/>
            <a:chOff x="375" y="1632"/>
            <a:chExt cx="4594" cy="1066"/>
          </a:xfrm>
        </p:grpSpPr>
        <p:pic>
          <p:nvPicPr>
            <p:cNvPr id="9" name="图片 8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56" name="Text Box 114"/>
          <p:cNvSpPr txBox="1">
            <a:spLocks noChangeArrowheads="1"/>
          </p:cNvSpPr>
          <p:nvPr/>
        </p:nvSpPr>
        <p:spPr bwMode="auto">
          <a:xfrm>
            <a:off x="4388612" y="2990088"/>
            <a:ext cx="860044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电能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Line 115"/>
          <p:cNvSpPr>
            <a:spLocks noChangeShapeType="1"/>
          </p:cNvSpPr>
          <p:nvPr/>
        </p:nvSpPr>
        <p:spPr bwMode="auto">
          <a:xfrm flipV="1">
            <a:off x="4774819" y="230409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8" name="Text Box 118"/>
          <p:cNvSpPr txBox="1">
            <a:spLocks noChangeArrowheads="1"/>
          </p:cNvSpPr>
          <p:nvPr/>
        </p:nvSpPr>
        <p:spPr bwMode="auto">
          <a:xfrm>
            <a:off x="3695319" y="1824863"/>
            <a:ext cx="2650617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电能的来源与利用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Line 119"/>
          <p:cNvSpPr>
            <a:spLocks noChangeShapeType="1"/>
          </p:cNvSpPr>
          <p:nvPr/>
        </p:nvSpPr>
        <p:spPr bwMode="auto">
          <a:xfrm>
            <a:off x="4802251" y="3522472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0" name="Text Box 122"/>
          <p:cNvSpPr txBox="1">
            <a:spLocks noChangeArrowheads="1"/>
          </p:cNvSpPr>
          <p:nvPr/>
        </p:nvSpPr>
        <p:spPr bwMode="auto">
          <a:xfrm>
            <a:off x="4333748" y="4162743"/>
            <a:ext cx="82346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电功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Line 123"/>
          <p:cNvSpPr>
            <a:spLocks noChangeShapeType="1"/>
          </p:cNvSpPr>
          <p:nvPr/>
        </p:nvSpPr>
        <p:spPr bwMode="auto">
          <a:xfrm>
            <a:off x="5208207" y="3242564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2" name="Text Box 126"/>
          <p:cNvSpPr txBox="1">
            <a:spLocks noChangeArrowheads="1"/>
          </p:cNvSpPr>
          <p:nvPr/>
        </p:nvSpPr>
        <p:spPr bwMode="auto">
          <a:xfrm>
            <a:off x="5810314" y="2711895"/>
            <a:ext cx="1221422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测量工具：电能表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3" name="Group 127"/>
          <p:cNvGrpSpPr/>
          <p:nvPr/>
        </p:nvGrpSpPr>
        <p:grpSpPr bwMode="auto">
          <a:xfrm>
            <a:off x="7019417" y="2406396"/>
            <a:ext cx="431800" cy="1439863"/>
            <a:chOff x="3560" y="2251"/>
            <a:chExt cx="499" cy="907"/>
          </a:xfrm>
        </p:grpSpPr>
        <p:sp>
          <p:nvSpPr>
            <p:cNvPr id="64" name="Line 128"/>
            <p:cNvSpPr>
              <a:spLocks noChangeShapeType="1"/>
            </p:cNvSpPr>
            <p:nvPr/>
          </p:nvSpPr>
          <p:spPr bwMode="auto">
            <a:xfrm flipH="1">
              <a:off x="3833" y="2251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Line 129"/>
            <p:cNvSpPr>
              <a:spLocks noChangeShapeType="1"/>
            </p:cNvSpPr>
            <p:nvPr/>
          </p:nvSpPr>
          <p:spPr bwMode="auto">
            <a:xfrm flipH="1">
              <a:off x="3560" y="2795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Line 130"/>
            <p:cNvSpPr>
              <a:spLocks noChangeShapeType="1"/>
            </p:cNvSpPr>
            <p:nvPr/>
          </p:nvSpPr>
          <p:spPr bwMode="auto">
            <a:xfrm flipH="1">
              <a:off x="3833" y="3158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Line 131"/>
            <p:cNvSpPr>
              <a:spLocks noChangeShapeType="1"/>
            </p:cNvSpPr>
            <p:nvPr/>
          </p:nvSpPr>
          <p:spPr bwMode="auto">
            <a:xfrm flipV="1">
              <a:off x="3833" y="2251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68" name="Text Box 134"/>
          <p:cNvSpPr txBox="1">
            <a:spLocks noChangeArrowheads="1"/>
          </p:cNvSpPr>
          <p:nvPr/>
        </p:nvSpPr>
        <p:spPr bwMode="auto">
          <a:xfrm>
            <a:off x="7579233" y="1947164"/>
            <a:ext cx="2908935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作用：测量一段时间内消耗的电能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Text Box 137"/>
          <p:cNvSpPr txBox="1">
            <a:spLocks noChangeArrowheads="1"/>
          </p:cNvSpPr>
          <p:nvPr/>
        </p:nvSpPr>
        <p:spPr bwMode="auto">
          <a:xfrm>
            <a:off x="7570088" y="3008376"/>
            <a:ext cx="3155823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铭牌：各参数的意义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" name="Text Box 140"/>
          <p:cNvSpPr txBox="1">
            <a:spLocks noChangeArrowheads="1"/>
          </p:cNvSpPr>
          <p:nvPr/>
        </p:nvSpPr>
        <p:spPr bwMode="auto">
          <a:xfrm>
            <a:off x="7588376" y="3628708"/>
            <a:ext cx="3064383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计量：前后读数之差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Line 141"/>
          <p:cNvSpPr>
            <a:spLocks noChangeShapeType="1"/>
          </p:cNvSpPr>
          <p:nvPr/>
        </p:nvSpPr>
        <p:spPr bwMode="auto">
          <a:xfrm flipH="1">
            <a:off x="3982657" y="3242564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2" name="Text Box 144"/>
          <p:cNvSpPr txBox="1">
            <a:spLocks noChangeArrowheads="1"/>
          </p:cNvSpPr>
          <p:nvPr/>
        </p:nvSpPr>
        <p:spPr bwMode="auto">
          <a:xfrm>
            <a:off x="3126359" y="3017520"/>
            <a:ext cx="805561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3" name="Group 145"/>
          <p:cNvGrpSpPr/>
          <p:nvPr/>
        </p:nvGrpSpPr>
        <p:grpSpPr bwMode="auto">
          <a:xfrm>
            <a:off x="2502662" y="2432114"/>
            <a:ext cx="504825" cy="1657350"/>
            <a:chOff x="1080" y="2204"/>
            <a:chExt cx="499" cy="1044"/>
          </a:xfrm>
        </p:grpSpPr>
        <p:sp>
          <p:nvSpPr>
            <p:cNvPr id="74" name="Line 146"/>
            <p:cNvSpPr>
              <a:spLocks noChangeShapeType="1"/>
            </p:cNvSpPr>
            <p:nvPr/>
          </p:nvSpPr>
          <p:spPr bwMode="auto">
            <a:xfrm rot="10800000" flipH="1">
              <a:off x="1111" y="3248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5" name="Line 147"/>
            <p:cNvSpPr>
              <a:spLocks noChangeShapeType="1"/>
            </p:cNvSpPr>
            <p:nvPr/>
          </p:nvSpPr>
          <p:spPr bwMode="auto">
            <a:xfrm rot="10800000" flipH="1">
              <a:off x="1080" y="2695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6" name="Line 148"/>
            <p:cNvSpPr>
              <a:spLocks noChangeShapeType="1"/>
            </p:cNvSpPr>
            <p:nvPr/>
          </p:nvSpPr>
          <p:spPr bwMode="auto">
            <a:xfrm rot="10800000" flipH="1">
              <a:off x="1111" y="2205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7" name="Line 149"/>
            <p:cNvSpPr>
              <a:spLocks noChangeShapeType="1"/>
            </p:cNvSpPr>
            <p:nvPr/>
          </p:nvSpPr>
          <p:spPr bwMode="auto">
            <a:xfrm rot="10800000" flipV="1">
              <a:off x="1338" y="2204"/>
              <a:ext cx="0" cy="10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8" name="Text Box 152"/>
          <p:cNvSpPr txBox="1">
            <a:spLocks noChangeArrowheads="1"/>
          </p:cNvSpPr>
          <p:nvPr/>
        </p:nvSpPr>
        <p:spPr bwMode="auto">
          <a:xfrm>
            <a:off x="854202" y="1861439"/>
            <a:ext cx="1512888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国际单位：焦耳（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Text Box 155"/>
          <p:cNvSpPr txBox="1">
            <a:spLocks noChangeArrowheads="1"/>
          </p:cNvSpPr>
          <p:nvPr/>
        </p:nvSpPr>
        <p:spPr bwMode="auto">
          <a:xfrm>
            <a:off x="339916" y="2790762"/>
            <a:ext cx="2174684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常用单位：千瓦时（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kW· h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Text Box 158"/>
          <p:cNvSpPr txBox="1">
            <a:spLocks noChangeArrowheads="1"/>
          </p:cNvSpPr>
          <p:nvPr/>
        </p:nvSpPr>
        <p:spPr bwMode="auto">
          <a:xfrm>
            <a:off x="495364" y="3729101"/>
            <a:ext cx="1906587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1kW· h=3.6× 10</a:t>
            </a:r>
            <a:r>
              <a:rPr lang="en-US" altLang="zh-CN" sz="24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8" grpId="0" animBg="1"/>
      <p:bldP spid="79" grpId="0" animBg="1"/>
      <p:bldP spid="8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668167" y="2196070"/>
            <a:ext cx="11033682" cy="147732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．下列用电器中，工作时主要将电能转化为机械能的是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．电烙铁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．电风扇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．电熨斗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．电水壶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10620375" y="2273986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645125" y="1009908"/>
            <a:ext cx="10883901" cy="4246563"/>
            <a:chOff x="204" y="714"/>
            <a:chExt cx="6856" cy="2675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04" y="714"/>
              <a:ext cx="6856" cy="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．对于如图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所示电能电的参数，下列说法不正确的是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．每消耗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kW·h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的电能，电能表的转盘转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2500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转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．这个电能表在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50 Hz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的交流电路中使用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．电能表读数的单位是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kW·h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．电能表正常工作时的电压一定为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220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，电流一定为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 A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" descr="J:\17秋人教九下物理学练考PPT\8wx4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5799" y="1349"/>
              <a:ext cx="1033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787" y="2440"/>
              <a:ext cx="970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26352" y="1921520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654780" y="1020162"/>
            <a:ext cx="10652125" cy="5324475"/>
            <a:chOff x="249" y="890"/>
            <a:chExt cx="6710" cy="3354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249" y="890"/>
              <a:ext cx="6710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．小明同学家的电能表某月月初的示数如图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甲所 示，月末的示数如图乙所示，那么小明同学家该月消耗的电能为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kW·h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，合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____________J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4" descr="F:\16春\物理\人教物理九下学练考三校\4XGO11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994" y="2263"/>
              <a:ext cx="2913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802" y="3818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96932" y="2504732"/>
            <a:ext cx="495649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4366655" y="2602470"/>
          <a:ext cx="1778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3" imgW="1788160" imgH="396875" progId="Word.Document.8">
                  <p:embed/>
                </p:oleObj>
              </mc:Choice>
              <mc:Fallback>
                <p:oleObj name="文档" r:id="rId3" imgW="1788160" imgH="396875" progId="Word.Document.8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6655" y="2602470"/>
                        <a:ext cx="17780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11187" y="977687"/>
            <a:ext cx="10905309" cy="563231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．电流做功的多少与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有关。计算公式：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。其中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，单位是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，单位是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，单位是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，单位是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．用两节干电池串联后给小灯泡供电，电压是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，小灯泡发光时通过的电流为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0.3 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，此时小灯泡的电阻为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，工作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 s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消耗的电能为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793436" y="110395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电流的大小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044549" y="111901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电压的高低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896294" y="1817259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通电时间的长短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6750823" y="1792545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UIt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011324" y="249507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916449" y="2495078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焦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(J)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7023100" y="251537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0066424" y="2491689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(V)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1966784" y="319319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5032848" y="3183667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(A)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7615966" y="316950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通电时间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034621" y="3794726"/>
            <a:ext cx="960519" cy="532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(s)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8740132" y="5250807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4294617" y="5893358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605481" y="1495168"/>
            <a:ext cx="10750378" cy="13691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．用电压恒为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的电源给一小电动机供电使其转动，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min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内小电动机消耗的电能为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36 J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，则通过电动机的电流是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73740" y="2280507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0.2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790" y="953770"/>
            <a:ext cx="2917190" cy="676910"/>
            <a:chOff x="375" y="1632"/>
            <a:chExt cx="4594" cy="1066"/>
          </a:xfrm>
        </p:grpSpPr>
        <p:pic>
          <p:nvPicPr>
            <p:cNvPr id="3" name="图片 2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33730" y="1785280"/>
            <a:ext cx="3280065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电能及其单位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592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37"/>
          <p:cNvGrpSpPr/>
          <p:nvPr/>
        </p:nvGrpSpPr>
        <p:grpSpPr bwMode="auto">
          <a:xfrm>
            <a:off x="875122" y="2473876"/>
            <a:ext cx="10450513" cy="3981450"/>
            <a:chOff x="249" y="1684"/>
            <a:chExt cx="6583" cy="2508"/>
          </a:xfrm>
        </p:grpSpPr>
        <p:sp>
          <p:nvSpPr>
            <p:cNvPr id="10" name="Rectangle 38"/>
            <p:cNvSpPr>
              <a:spLocks noChangeArrowheads="1"/>
            </p:cNvSpPr>
            <p:nvPr/>
          </p:nvSpPr>
          <p:spPr bwMode="auto">
            <a:xfrm>
              <a:off x="249" y="1684"/>
              <a:ext cx="6583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所示，连接电路，闭合开关，使小灯泡发光，探究小灯泡发光的能量来源。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39" descr="\\Chubanshi007\同步方正转word文件\15春\物理\人教版物理九下新教案二校\4XGO2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2181" y="2597"/>
              <a:ext cx="2359" cy="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40"/>
            <p:cNvSpPr>
              <a:spLocks noChangeArrowheads="1"/>
            </p:cNvSpPr>
            <p:nvPr/>
          </p:nvSpPr>
          <p:spPr bwMode="auto">
            <a:xfrm>
              <a:off x="2805" y="3698"/>
              <a:ext cx="1335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0"/>
          <p:cNvGrpSpPr/>
          <p:nvPr/>
        </p:nvGrpSpPr>
        <p:grpSpPr bwMode="auto">
          <a:xfrm>
            <a:off x="712757" y="1303841"/>
            <a:ext cx="10902950" cy="4635500"/>
            <a:chOff x="295" y="981"/>
            <a:chExt cx="6868" cy="2920"/>
          </a:xfrm>
        </p:grpSpPr>
        <p:sp>
          <p:nvSpPr>
            <p:cNvPr id="4" name="Rectangle 31"/>
            <p:cNvSpPr>
              <a:spLocks noChangeArrowheads="1"/>
            </p:cNvSpPr>
            <p:nvPr/>
          </p:nvSpPr>
          <p:spPr bwMode="auto">
            <a:xfrm>
              <a:off x="295" y="981"/>
              <a:ext cx="6868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所示，将电吹风机接入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220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的电路中，闭合电吹风机的开关，分别使其在冷风挡和热风挡的状态下工作，探究其电能的转化情况。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2" descr="\\Chubanshi007\同步方正转word文件\15春\物理\人教版物理九下新教案二校\4XGO3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166" y="1921"/>
              <a:ext cx="1496" cy="1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33"/>
            <p:cNvSpPr>
              <a:spLocks noChangeArrowheads="1"/>
            </p:cNvSpPr>
            <p:nvPr/>
          </p:nvSpPr>
          <p:spPr bwMode="auto">
            <a:xfrm>
              <a:off x="3272" y="3407"/>
              <a:ext cx="1335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74768" y="1355678"/>
            <a:ext cx="10497619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：电池是常见的获取电能的装置，它的能量转化情况是怎样的？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94444" y="2825578"/>
            <a:ext cx="8520281" cy="49244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电池对外供电时，把储存的化学能转化为电能。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04919" y="3457528"/>
            <a:ext cx="9071714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：电吹风机工作时，能量是怎样进行转化的？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902674" y="4283546"/>
            <a:ext cx="9568645" cy="49244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电吹风机工作时消耗了电能，转化成了机械能和内能。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3025" y="1871443"/>
            <a:ext cx="11074463" cy="21698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：电能是一种能量，其国际单位是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，符号为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，常用单位是“千瓦时”，符号为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，也就是我们日常生活中所说的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。换算关系为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en-US" altLang="zh-CN" sz="30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878041" y="1997744"/>
            <a:ext cx="803425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焦耳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78880" y="2711167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186907" y="2692879"/>
            <a:ext cx="960519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kW·h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171484" y="3380584"/>
            <a:ext cx="494046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8328954" y="3397157"/>
          <a:ext cx="1778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1788160" imgH="508000" progId="Word.Document.8">
                  <p:embed/>
                </p:oleObj>
              </mc:Choice>
              <mc:Fallback>
                <p:oleObj name="文档" r:id="rId1" imgW="1788160" imgH="508000" progId="Word.Document.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28954" y="3397157"/>
                        <a:ext cx="1778000" cy="508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2970685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电能的计量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7365" y="1672659"/>
            <a:ext cx="10957161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：用电器在一段时间内消耗的电能，可以通过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计量出来。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 bwMode="auto">
          <a:xfrm>
            <a:off x="580129" y="2983338"/>
            <a:ext cx="10393363" cy="3660775"/>
            <a:chOff x="297" y="1942"/>
            <a:chExt cx="6547" cy="2306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97" y="1942"/>
              <a:ext cx="6547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材料：如图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所示为小明同学家的电能表，月初的示数如图甲所示，月末的示数如图乙所示。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7" descr="\\Chubanshi007\同步方正转word文件\15春\物理\人教版物理九下新教案二校\4XGO4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329" y="2807"/>
              <a:ext cx="1948" cy="1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616" y="3822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9453174" y="1853101"/>
            <a:ext cx="1112805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电能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57324" y="946923"/>
            <a:ext cx="10958684" cy="56323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：小明同学家的电能表的标定电流为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，短时间内的最大电流不得超过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：小明同学家该月消耗的电能为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0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：接在该电能表上的用电器，每消耗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en-US" altLang="zh-CN" sz="30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的电能，电能表上的转盘转过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3000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转，故其转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转时消耗的电能为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sz="30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；若观察发现该电能表在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min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内转动了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转，则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min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内消耗的电能为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952429" y="1118689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50926" y="1813823"/>
            <a:ext cx="495649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371531" y="2463365"/>
            <a:ext cx="495649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1028897" y="3097222"/>
          <a:ext cx="184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1852295" imgH="546100" progId="Word.Document.8">
                  <p:embed/>
                </p:oleObj>
              </mc:Choice>
              <mc:Fallback>
                <p:oleObj name="文档" r:id="rId1" imgW="1852295" imgH="546100" progId="Word.Document.8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28897" y="3097222"/>
                        <a:ext cx="1841500" cy="546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1031564" y="4822263"/>
          <a:ext cx="939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947420" imgH="991235" progId="Word.Document.8">
                  <p:embed/>
                </p:oleObj>
              </mc:Choice>
              <mc:Fallback>
                <p:oleObj name="文档" r:id="rId3" imgW="947420" imgH="991235" progId="Word.Document.8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1564" y="4822263"/>
                        <a:ext cx="939800" cy="990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4414717" y="5221224"/>
          <a:ext cx="1651000" cy="428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1661795" imgH="396875" progId="Word.Document.8">
                  <p:embed/>
                </p:oleObj>
              </mc:Choice>
              <mc:Fallback>
                <p:oleObj name="文档" r:id="rId5" imgW="1661795" imgH="396875" progId="Word.Document.8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4717" y="5221224"/>
                        <a:ext cx="1651000" cy="4282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8025835" y="5923607"/>
          <a:ext cx="1625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7" imgW="1635760" imgH="396875" progId="Word.Document.8">
                  <p:embed/>
                </p:oleObj>
              </mc:Choice>
              <mc:Fallback>
                <p:oleObj name="文档" r:id="rId7" imgW="1635760" imgH="396875" progId="Word.Document.8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25835" y="5923607"/>
                        <a:ext cx="16256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9677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电能  电功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2042547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电功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Group 4"/>
          <p:cNvGrpSpPr/>
          <p:nvPr/>
        </p:nvGrpSpPr>
        <p:grpSpPr bwMode="auto">
          <a:xfrm>
            <a:off x="570526" y="1693517"/>
            <a:ext cx="8494714" cy="3725863"/>
            <a:chOff x="152" y="1435"/>
            <a:chExt cx="5351" cy="2347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52" y="1435"/>
              <a:ext cx="5351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材料：如图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所示为水力发电站原理图。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" name="Picture 6" descr="\\Chubanshi007\同步方正转word文件\15春\物理\人教版物理九下新教案二校\4XGO5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261" y="1830"/>
              <a:ext cx="2676" cy="1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2822" y="3356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10626" y="5354590"/>
            <a:ext cx="6367449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：水流对水轮机是否做了功？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19268" y="6022754"/>
            <a:ext cx="4878259" cy="59869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水流对水轮机做了功。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3342</Words>
  <Application>WPS 演示</Application>
  <PresentationFormat>自定义</PresentationFormat>
  <Paragraphs>293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华文新魏</vt:lpstr>
      <vt:lpstr>Times New Roman</vt:lpstr>
      <vt:lpstr>黑体</vt:lpstr>
      <vt:lpstr>仿宋</vt:lpstr>
      <vt:lpstr>Arial Unicode MS</vt:lpstr>
      <vt:lpstr>Calibri Light</vt:lpstr>
      <vt:lpstr>Calibri</vt:lpstr>
      <vt:lpstr>Office 主题</vt:lpstr>
      <vt:lpstr>Word.Document.8</vt:lpstr>
      <vt:lpstr>Word.Document.8</vt:lpstr>
      <vt:lpstr>Word.Document.8</vt:lpstr>
      <vt:lpstr>Word.Document.8</vt:lpstr>
      <vt:lpstr>Word.Document.8</vt:lpstr>
      <vt:lpstr>Word.Document.12</vt:lpstr>
      <vt:lpstr>Word.Document.12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</cp:lastModifiedBy>
  <cp:revision>43</cp:revision>
  <dcterms:created xsi:type="dcterms:W3CDTF">2018-02-07T04:46:00Z</dcterms:created>
  <dcterms:modified xsi:type="dcterms:W3CDTF">2018-11-04T00:24:11Z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